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9144000"/>
  <p:notesSz cx="9144000" cy="6858000"/>
  <p:embeddedFontLst>
    <p:embeddedFont>
      <p:font typeface="Carli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rli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Carl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arlito-bold.fntdata"/><Relationship Id="rId6" Type="http://schemas.openxmlformats.org/officeDocument/2006/relationships/slide" Target="slides/slide1.xml"/><Relationship Id="rId18" Type="http://schemas.openxmlformats.org/officeDocument/2006/relationships/font" Target="fonts/Carl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524300" y="514350"/>
            <a:ext cx="60963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:notes"/>
          <p:cNvSpPr/>
          <p:nvPr>
            <p:ph idx="2" type="sldImg"/>
          </p:nvPr>
        </p:nvSpPr>
        <p:spPr>
          <a:xfrm>
            <a:off x="1524300" y="514350"/>
            <a:ext cx="60963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4641db0b62_0_21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4641db0b62_0_21:notes"/>
          <p:cNvSpPr/>
          <p:nvPr>
            <p:ph idx="2" type="sldImg"/>
          </p:nvPr>
        </p:nvSpPr>
        <p:spPr>
          <a:xfrm>
            <a:off x="1524300" y="514350"/>
            <a:ext cx="60963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4629d79906_0_21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4629d79906_0_21:notes"/>
          <p:cNvSpPr/>
          <p:nvPr>
            <p:ph idx="2" type="sldImg"/>
          </p:nvPr>
        </p:nvSpPr>
        <p:spPr>
          <a:xfrm>
            <a:off x="1524300" y="514350"/>
            <a:ext cx="60963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3:notes"/>
          <p:cNvSpPr/>
          <p:nvPr>
            <p:ph idx="2" type="sldImg"/>
          </p:nvPr>
        </p:nvSpPr>
        <p:spPr>
          <a:xfrm>
            <a:off x="1524300" y="514350"/>
            <a:ext cx="60963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:notes"/>
          <p:cNvSpPr/>
          <p:nvPr>
            <p:ph idx="2" type="sldImg"/>
          </p:nvPr>
        </p:nvSpPr>
        <p:spPr>
          <a:xfrm>
            <a:off x="1524300" y="514350"/>
            <a:ext cx="60963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4:notes"/>
          <p:cNvSpPr/>
          <p:nvPr>
            <p:ph idx="2" type="sldImg"/>
          </p:nvPr>
        </p:nvSpPr>
        <p:spPr>
          <a:xfrm>
            <a:off x="1524300" y="514350"/>
            <a:ext cx="60963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:notes"/>
          <p:cNvSpPr/>
          <p:nvPr>
            <p:ph idx="2" type="sldImg"/>
          </p:nvPr>
        </p:nvSpPr>
        <p:spPr>
          <a:xfrm>
            <a:off x="1524300" y="514350"/>
            <a:ext cx="60963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:notes"/>
          <p:cNvSpPr/>
          <p:nvPr>
            <p:ph idx="2" type="sldImg"/>
          </p:nvPr>
        </p:nvSpPr>
        <p:spPr>
          <a:xfrm>
            <a:off x="1524300" y="514350"/>
            <a:ext cx="6096300" cy="25717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7:notes"/>
          <p:cNvSpPr/>
          <p:nvPr>
            <p:ph idx="2" type="sldImg"/>
          </p:nvPr>
        </p:nvSpPr>
        <p:spPr>
          <a:xfrm>
            <a:off x="1524300" y="514350"/>
            <a:ext cx="60963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4629d79906_0_12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34629d79906_0_12:notes"/>
          <p:cNvSpPr/>
          <p:nvPr>
            <p:ph idx="2" type="sldImg"/>
          </p:nvPr>
        </p:nvSpPr>
        <p:spPr>
          <a:xfrm>
            <a:off x="1524300" y="514350"/>
            <a:ext cx="60963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4641db0b62_0_1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34641db0b62_0_1:notes"/>
          <p:cNvSpPr/>
          <p:nvPr>
            <p:ph idx="2" type="sldImg"/>
          </p:nvPr>
        </p:nvSpPr>
        <p:spPr>
          <a:xfrm>
            <a:off x="1524300" y="514350"/>
            <a:ext cx="60963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641db0b62_0_10:notes"/>
          <p:cNvSpPr txBox="1"/>
          <p:nvPr>
            <p:ph idx="1" type="body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4641db0b62_0_10:notes"/>
          <p:cNvSpPr/>
          <p:nvPr>
            <p:ph idx="2" type="sldImg"/>
          </p:nvPr>
        </p:nvSpPr>
        <p:spPr>
          <a:xfrm>
            <a:off x="1524300" y="514350"/>
            <a:ext cx="60963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0" y="0"/>
            <a:ext cx="9143981" cy="685798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0" y="824373"/>
            <a:ext cx="5969635" cy="1360170"/>
          </a:xfrm>
          <a:custGeom>
            <a:rect b="b" l="l" r="r" t="t"/>
            <a:pathLst>
              <a:path extrusionOk="0" h="1360170" w="5969635">
                <a:moveTo>
                  <a:pt x="5969062" y="1360002"/>
                </a:moveTo>
                <a:lnTo>
                  <a:pt x="0" y="1360002"/>
                </a:lnTo>
                <a:lnTo>
                  <a:pt x="0" y="0"/>
                </a:lnTo>
                <a:lnTo>
                  <a:pt x="5969062" y="0"/>
                </a:lnTo>
                <a:lnTo>
                  <a:pt x="5969062" y="1360002"/>
                </a:lnTo>
                <a:close/>
              </a:path>
            </a:pathLst>
          </a:custGeom>
          <a:solidFill>
            <a:srgbClr val="F0EDA5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0" y="824373"/>
            <a:ext cx="5969635" cy="1360170"/>
          </a:xfrm>
          <a:custGeom>
            <a:rect b="b" l="l" r="r" t="t"/>
            <a:pathLst>
              <a:path extrusionOk="0" h="1360170" w="5969635">
                <a:moveTo>
                  <a:pt x="0" y="0"/>
                </a:moveTo>
                <a:lnTo>
                  <a:pt x="5969062" y="0"/>
                </a:lnTo>
                <a:lnTo>
                  <a:pt x="5969062" y="1360002"/>
                </a:lnTo>
                <a:lnTo>
                  <a:pt x="0" y="1360002"/>
                </a:lnTo>
              </a:path>
            </a:pathLst>
          </a:custGeom>
          <a:noFill/>
          <a:ln cap="flat" cmpd="sng" w="25375">
            <a:solidFill>
              <a:srgbClr val="F0ED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1824863" y="1134042"/>
            <a:ext cx="5494273" cy="695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1890894" y="209816"/>
            <a:ext cx="5362211" cy="6292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5424" y="1434795"/>
            <a:ext cx="8973150" cy="2479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0" type="dt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1890894" y="209816"/>
            <a:ext cx="5362211" cy="6292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1890894" y="209816"/>
            <a:ext cx="5362211" cy="6292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idx="11" type="ftr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3981" cy="6857986"/>
          </a:xfrm>
          <a:prstGeom prst="rect">
            <a:avLst/>
          </a:prstGeom>
          <a:blipFill rotWithShape="1">
            <a:blip r:embed="rId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890894" y="209816"/>
            <a:ext cx="5362211" cy="6292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5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85424" y="1434795"/>
            <a:ext cx="8973150" cy="2479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b="0" u="non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/>
        </p:nvSpPr>
        <p:spPr>
          <a:xfrm>
            <a:off x="3591670" y="6278875"/>
            <a:ext cx="26052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Aarna Dwivedi</a:t>
            </a:r>
            <a:endParaRPr sz="25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sp>
        <p:nvSpPr>
          <p:cNvPr id="48" name="Google Shape;48;p7"/>
          <p:cNvSpPr txBox="1"/>
          <p:nvPr/>
        </p:nvSpPr>
        <p:spPr>
          <a:xfrm>
            <a:off x="1484226" y="1745375"/>
            <a:ext cx="2997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User Manual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sp>
        <p:nvSpPr>
          <p:cNvPr id="49" name="Google Shape;49;p7"/>
          <p:cNvSpPr txBox="1"/>
          <p:nvPr/>
        </p:nvSpPr>
        <p:spPr>
          <a:xfrm>
            <a:off x="1371600" y="1143000"/>
            <a:ext cx="43473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Object Detection </a:t>
            </a:r>
            <a:endParaRPr sz="44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pic>
        <p:nvPicPr>
          <p:cNvPr id="50" name="Google Shape;5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7054" y="2318476"/>
            <a:ext cx="5201346" cy="388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050" y="924004"/>
            <a:ext cx="6459700" cy="48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175200" y="5806800"/>
            <a:ext cx="87372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093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You can choose whether you would like to upload an image for detection to or to start live object detection</a:t>
            </a:r>
            <a:endParaRPr sz="215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038850" cy="456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/>
          <p:nvPr/>
        </p:nvSpPr>
        <p:spPr>
          <a:xfrm>
            <a:off x="225275" y="5055900"/>
            <a:ext cx="8461800" cy="16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093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If “Start Live Detection” is clicked, your camera will start and object detection will begin! To finish you can press “Q” and the camera will stop</a:t>
            </a:r>
            <a:r>
              <a:rPr lang="en-GB" sz="21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. </a:t>
            </a:r>
            <a:r>
              <a:rPr lang="en-GB" sz="21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Yo</a:t>
            </a:r>
            <a:r>
              <a:rPr lang="en-GB" sz="21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u can upload an image for detection or start live detection again by clicking on another option in the home screen.</a:t>
            </a:r>
            <a:endParaRPr sz="215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/>
          <p:nvPr/>
        </p:nvSpPr>
        <p:spPr>
          <a:xfrm>
            <a:off x="2442587" y="2807794"/>
            <a:ext cx="4258945" cy="1143000"/>
          </a:xfrm>
          <a:custGeom>
            <a:rect b="b" l="l" r="r" t="t"/>
            <a:pathLst>
              <a:path extrusionOk="0" h="1143000" w="4258945">
                <a:moveTo>
                  <a:pt x="4258798" y="1142997"/>
                </a:moveTo>
                <a:lnTo>
                  <a:pt x="0" y="1142997"/>
                </a:lnTo>
                <a:lnTo>
                  <a:pt x="0" y="0"/>
                </a:lnTo>
                <a:lnTo>
                  <a:pt x="4258798" y="0"/>
                </a:lnTo>
                <a:lnTo>
                  <a:pt x="4258798" y="1142997"/>
                </a:lnTo>
                <a:close/>
              </a:path>
            </a:pathLst>
          </a:custGeom>
          <a:solidFill>
            <a:srgbClr val="F0EDA5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8"/>
          <p:cNvSpPr txBox="1"/>
          <p:nvPr>
            <p:ph type="title"/>
          </p:nvPr>
        </p:nvSpPr>
        <p:spPr>
          <a:xfrm>
            <a:off x="3297442" y="3008960"/>
            <a:ext cx="2547620" cy="695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Thank you!</a:t>
            </a:r>
            <a:endParaRPr sz="4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0" y="0"/>
            <a:ext cx="9143981" cy="685798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8"/>
          <p:cNvSpPr txBox="1"/>
          <p:nvPr>
            <p:ph type="title"/>
          </p:nvPr>
        </p:nvSpPr>
        <p:spPr>
          <a:xfrm>
            <a:off x="1822991" y="391964"/>
            <a:ext cx="5282565" cy="962025"/>
          </a:xfrm>
          <a:prstGeom prst="rect">
            <a:avLst/>
          </a:prstGeom>
          <a:solidFill>
            <a:srgbClr val="F0EDA5"/>
          </a:solidFill>
          <a:ln>
            <a:noFill/>
          </a:ln>
        </p:spPr>
        <p:txBody>
          <a:bodyPr anchorCtr="0" anchor="t" bIns="0" lIns="0" spcFirstLastPara="1" rIns="0" wrap="square" tIns="96500">
            <a:spAutoFit/>
          </a:bodyPr>
          <a:lstStyle/>
          <a:p>
            <a:pPr indent="0" lvl="0" marL="52196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Acknowledgements</a:t>
            </a:r>
            <a:endParaRPr sz="4400"/>
          </a:p>
        </p:txBody>
      </p:sp>
      <p:sp>
        <p:nvSpPr>
          <p:cNvPr id="57" name="Google Shape;57;p8"/>
          <p:cNvSpPr txBox="1"/>
          <p:nvPr/>
        </p:nvSpPr>
        <p:spPr>
          <a:xfrm>
            <a:off x="556128" y="1783388"/>
            <a:ext cx="8470200" cy="29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0096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I would like to say thank you to Mr. Das and Dr. Kahn for this amazing </a:t>
            </a:r>
            <a:r>
              <a:rPr lang="en-GB" sz="320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opportunity</a:t>
            </a:r>
            <a:r>
              <a:rPr lang="en-GB" sz="320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. I have learnt so much in this internship and it has been an invaluable experience for me. I am very thankful for this opportunity and not only have I learnt a lot but I have also had a lot of fun doing so!</a:t>
            </a:r>
            <a:endParaRPr sz="32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9143981" cy="685798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1822991" y="391964"/>
            <a:ext cx="5282565" cy="962025"/>
          </a:xfrm>
          <a:prstGeom prst="rect">
            <a:avLst/>
          </a:prstGeom>
          <a:solidFill>
            <a:srgbClr val="F0EDA5"/>
          </a:solidFill>
          <a:ln>
            <a:noFill/>
          </a:ln>
        </p:spPr>
        <p:txBody>
          <a:bodyPr anchorCtr="0" anchor="t" bIns="0" lIns="0" spcFirstLastPara="1" rIns="0" wrap="square" tIns="96500">
            <a:spAutoFit/>
          </a:bodyPr>
          <a:lstStyle/>
          <a:p>
            <a:pPr indent="0" lvl="0" marL="21082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About Me..</a:t>
            </a:r>
            <a:endParaRPr sz="4400"/>
          </a:p>
        </p:txBody>
      </p:sp>
      <p:sp>
        <p:nvSpPr>
          <p:cNvPr id="64" name="Google Shape;64;p9"/>
          <p:cNvSpPr txBox="1"/>
          <p:nvPr/>
        </p:nvSpPr>
        <p:spPr>
          <a:xfrm>
            <a:off x="4357100" y="1844925"/>
            <a:ext cx="4480200" cy="13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1081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My name is Aarna Narad-Dwivedi. I am in Year 9 and I have always loved STEM, and in particular AI.  I am currently a Physics ambassador at my school. I am also a Computer Science ambassador from Year 7 to Year 9. I was also a Maths ambassador.</a:t>
            </a:r>
            <a:endParaRPr sz="1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92550" y="2998500"/>
            <a:ext cx="44802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marR="5080" rtl="0" algn="l">
              <a:lnSpc>
                <a:spcPct val="108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photograph</a:t>
            </a:r>
            <a:endParaRPr sz="1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pic>
        <p:nvPicPr>
          <p:cNvPr id="66" name="Google Shape;6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450" y="1503399"/>
            <a:ext cx="3868100" cy="38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10"/>
          <p:cNvGrpSpPr/>
          <p:nvPr/>
        </p:nvGrpSpPr>
        <p:grpSpPr>
          <a:xfrm>
            <a:off x="755573" y="404551"/>
            <a:ext cx="7633334" cy="936625"/>
            <a:chOff x="755573" y="404551"/>
            <a:chExt cx="7633334" cy="936625"/>
          </a:xfrm>
        </p:grpSpPr>
        <p:sp>
          <p:nvSpPr>
            <p:cNvPr id="72" name="Google Shape;72;p10"/>
            <p:cNvSpPr/>
            <p:nvPr/>
          </p:nvSpPr>
          <p:spPr>
            <a:xfrm>
              <a:off x="755573" y="404551"/>
              <a:ext cx="7633334" cy="936625"/>
            </a:xfrm>
            <a:custGeom>
              <a:rect b="b" l="l" r="r" t="t"/>
              <a:pathLst>
                <a:path extrusionOk="0" h="936625" w="7633334">
                  <a:moveTo>
                    <a:pt x="7632834" y="936103"/>
                  </a:moveTo>
                  <a:lnTo>
                    <a:pt x="0" y="936103"/>
                  </a:lnTo>
                  <a:lnTo>
                    <a:pt x="0" y="0"/>
                  </a:lnTo>
                  <a:lnTo>
                    <a:pt x="7632834" y="0"/>
                  </a:lnTo>
                  <a:lnTo>
                    <a:pt x="7632834" y="936103"/>
                  </a:lnTo>
                  <a:close/>
                </a:path>
              </a:pathLst>
            </a:custGeom>
            <a:solidFill>
              <a:srgbClr val="F0EDA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0"/>
            <p:cNvSpPr/>
            <p:nvPr/>
          </p:nvSpPr>
          <p:spPr>
            <a:xfrm>
              <a:off x="755573" y="404551"/>
              <a:ext cx="7633334" cy="936625"/>
            </a:xfrm>
            <a:custGeom>
              <a:rect b="b" l="l" r="r" t="t"/>
              <a:pathLst>
                <a:path extrusionOk="0" h="936625" w="7633334">
                  <a:moveTo>
                    <a:pt x="0" y="0"/>
                  </a:moveTo>
                  <a:lnTo>
                    <a:pt x="7632834" y="0"/>
                  </a:lnTo>
                  <a:lnTo>
                    <a:pt x="7632834" y="936103"/>
                  </a:lnTo>
                  <a:lnTo>
                    <a:pt x="0" y="936103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25375">
              <a:solidFill>
                <a:srgbClr val="F0ED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4" name="Google Shape;74;p10"/>
          <p:cNvSpPr txBox="1"/>
          <p:nvPr>
            <p:ph type="title"/>
          </p:nvPr>
        </p:nvSpPr>
        <p:spPr>
          <a:xfrm>
            <a:off x="2025707" y="577807"/>
            <a:ext cx="66135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-2332990" lvl="0" marL="2345055" marR="5080" rtl="0" algn="l">
              <a:lnSpc>
                <a:spcPct val="100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50"/>
              <a:t>My Internship Journey</a:t>
            </a:r>
            <a:endParaRPr sz="3750"/>
          </a:p>
        </p:txBody>
      </p:sp>
      <p:sp>
        <p:nvSpPr>
          <p:cNvPr id="75" name="Google Shape;75;p10"/>
          <p:cNvSpPr txBox="1"/>
          <p:nvPr/>
        </p:nvSpPr>
        <p:spPr>
          <a:xfrm>
            <a:off x="263843" y="1764493"/>
            <a:ext cx="86163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135890" lvl="0" marL="12700" marR="33083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sp>
        <p:nvSpPr>
          <p:cNvPr id="76" name="Google Shape;76;p10"/>
          <p:cNvSpPr txBox="1"/>
          <p:nvPr/>
        </p:nvSpPr>
        <p:spPr>
          <a:xfrm>
            <a:off x="429000" y="1551800"/>
            <a:ext cx="8616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</a:rPr>
              <a:t>I have loved my internship journey - I have learnt so much from programming to CNN Models and Decision Trees. I have earned a few Rockstar badges in the internship and I have come out of each session having learnt something new. I am incredibly grateful for this </a:t>
            </a:r>
            <a:r>
              <a:rPr lang="en-GB" sz="2000">
                <a:solidFill>
                  <a:schemeClr val="lt1"/>
                </a:solidFill>
              </a:rPr>
              <a:t>opportunity</a:t>
            </a:r>
            <a:r>
              <a:rPr lang="en-GB" sz="2000">
                <a:solidFill>
                  <a:schemeClr val="lt1"/>
                </a:solidFill>
              </a:rPr>
              <a:t> and I had so much fun as well as learning a lot. I am very excited to present this project and I would like to thank Dr. </a:t>
            </a:r>
            <a:r>
              <a:rPr lang="en-GB" sz="2000">
                <a:solidFill>
                  <a:schemeClr val="lt1"/>
                </a:solidFill>
              </a:rPr>
              <a:t>Kahn and Mr. Das for this incredible internship.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 txBox="1"/>
          <p:nvPr>
            <p:ph type="title"/>
          </p:nvPr>
        </p:nvSpPr>
        <p:spPr>
          <a:xfrm>
            <a:off x="1822991" y="391964"/>
            <a:ext cx="5282565" cy="962025"/>
          </a:xfrm>
          <a:prstGeom prst="rect">
            <a:avLst/>
          </a:prstGeom>
          <a:solidFill>
            <a:srgbClr val="F0EDA5"/>
          </a:solidFill>
          <a:ln>
            <a:noFill/>
          </a:ln>
        </p:spPr>
        <p:txBody>
          <a:bodyPr anchorCtr="0" anchor="t" bIns="0" lIns="0" spcFirstLastPara="1" rIns="0" wrap="square" tIns="96500">
            <a:spAutoFit/>
          </a:bodyPr>
          <a:lstStyle/>
          <a:p>
            <a:pPr indent="0" lvl="0" marL="21082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About App..</a:t>
            </a:r>
            <a:endParaRPr sz="4400"/>
          </a:p>
        </p:txBody>
      </p:sp>
      <p:sp>
        <p:nvSpPr>
          <p:cNvPr id="82" name="Google Shape;82;p11"/>
          <p:cNvSpPr txBox="1"/>
          <p:nvPr/>
        </p:nvSpPr>
        <p:spPr>
          <a:xfrm>
            <a:off x="5189843" y="1942127"/>
            <a:ext cx="3471600" cy="3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500">
            <a:spAutoFit/>
          </a:bodyPr>
          <a:lstStyle/>
          <a:p>
            <a:pPr indent="0" lvl="0" marL="12700" marR="5080" rtl="0" algn="l">
              <a:lnSpc>
                <a:spcPct val="10938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15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My project is aimed at helping the visually impaired</a:t>
            </a:r>
            <a:endParaRPr sz="2150">
              <a:solidFill>
                <a:srgbClr val="FFFFFF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0" lvl="0" marL="12700" marR="5080" rtl="0" algn="l">
              <a:lnSpc>
                <a:spcPct val="10938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15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to overcome challenges they face in their daily lives. It can describe objects in live detection or in static images. I chose this project as I hope it can help people in</a:t>
            </a:r>
            <a:endParaRPr sz="2150">
              <a:solidFill>
                <a:srgbClr val="FFFFFF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0" lvl="0" marL="12700" marR="5080" rtl="0" algn="l">
              <a:lnSpc>
                <a:spcPct val="10938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150">
                <a:solidFill>
                  <a:srgbClr val="FFFFFF"/>
                </a:solidFill>
                <a:latin typeface="Carlito"/>
                <a:ea typeface="Carlito"/>
                <a:cs typeface="Carlito"/>
                <a:sym typeface="Carlito"/>
              </a:rPr>
              <a:t>the future.</a:t>
            </a:r>
            <a:endParaRPr sz="2150">
              <a:solidFill>
                <a:srgbClr val="FFFFFF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0" lvl="0" marL="12700" marR="5080" rtl="0" algn="l">
              <a:lnSpc>
                <a:spcPct val="1093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50">
              <a:solidFill>
                <a:srgbClr val="FFFFFF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950" y="1731639"/>
            <a:ext cx="4885043" cy="3648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2"/>
          <p:cNvGrpSpPr/>
          <p:nvPr/>
        </p:nvGrpSpPr>
        <p:grpSpPr>
          <a:xfrm>
            <a:off x="1691676" y="2780919"/>
            <a:ext cx="5760720" cy="936625"/>
            <a:chOff x="1691676" y="2780919"/>
            <a:chExt cx="5760720" cy="936625"/>
          </a:xfrm>
        </p:grpSpPr>
        <p:sp>
          <p:nvSpPr>
            <p:cNvPr id="89" name="Google Shape;89;p12"/>
            <p:cNvSpPr/>
            <p:nvPr/>
          </p:nvSpPr>
          <p:spPr>
            <a:xfrm>
              <a:off x="1691676" y="2780919"/>
              <a:ext cx="5760720" cy="936625"/>
            </a:xfrm>
            <a:custGeom>
              <a:rect b="b" l="l" r="r" t="t"/>
              <a:pathLst>
                <a:path extrusionOk="0" h="936625" w="5760720">
                  <a:moveTo>
                    <a:pt x="5760633" y="936098"/>
                  </a:moveTo>
                  <a:lnTo>
                    <a:pt x="0" y="936098"/>
                  </a:lnTo>
                  <a:lnTo>
                    <a:pt x="0" y="0"/>
                  </a:lnTo>
                  <a:lnTo>
                    <a:pt x="5760633" y="0"/>
                  </a:lnTo>
                  <a:lnTo>
                    <a:pt x="5760633" y="936098"/>
                  </a:lnTo>
                  <a:close/>
                </a:path>
              </a:pathLst>
            </a:custGeom>
            <a:solidFill>
              <a:srgbClr val="F0EDA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2"/>
            <p:cNvSpPr/>
            <p:nvPr/>
          </p:nvSpPr>
          <p:spPr>
            <a:xfrm>
              <a:off x="1691676" y="2780919"/>
              <a:ext cx="5760720" cy="936625"/>
            </a:xfrm>
            <a:custGeom>
              <a:rect b="b" l="l" r="r" t="t"/>
              <a:pathLst>
                <a:path extrusionOk="0" h="936625" w="5760720">
                  <a:moveTo>
                    <a:pt x="0" y="0"/>
                  </a:moveTo>
                  <a:lnTo>
                    <a:pt x="5760633" y="0"/>
                  </a:lnTo>
                  <a:lnTo>
                    <a:pt x="5760633" y="936098"/>
                  </a:lnTo>
                  <a:lnTo>
                    <a:pt x="0" y="93609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25375">
              <a:solidFill>
                <a:srgbClr val="F0ED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" name="Google Shape;91;p12"/>
          <p:cNvSpPr txBox="1"/>
          <p:nvPr>
            <p:ph type="title"/>
          </p:nvPr>
        </p:nvSpPr>
        <p:spPr>
          <a:xfrm>
            <a:off x="2000128" y="2844339"/>
            <a:ext cx="51366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How do I use the App?</a:t>
            </a:r>
            <a:endParaRPr sz="4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050" y="924004"/>
            <a:ext cx="6459700" cy="48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/>
        </p:nvSpPr>
        <p:spPr>
          <a:xfrm>
            <a:off x="175200" y="5806800"/>
            <a:ext cx="87372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093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You can choose whether you would like to upload an image for detection to or to start live object detection</a:t>
            </a:r>
            <a:endParaRPr sz="215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295447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/>
        </p:nvSpPr>
        <p:spPr>
          <a:xfrm>
            <a:off x="625725" y="3679275"/>
            <a:ext cx="7848600" cy="12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093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If “Upload Image for Detection” is clicked, a prompt will appear asking you to upload an image for detection. You can select any image file you would like to be detected.</a:t>
            </a:r>
            <a:endParaRPr sz="215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975" y="379182"/>
            <a:ext cx="8135781" cy="353564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 txBox="1"/>
          <p:nvPr/>
        </p:nvSpPr>
        <p:spPr>
          <a:xfrm>
            <a:off x="350400" y="4505275"/>
            <a:ext cx="8599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093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5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Object detection will begin and you can upload another image or start live detection by clicking on another option in the home screen.</a:t>
            </a:r>
            <a:endParaRPr sz="215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